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257" r:id="rId4"/>
    <p:sldId id="291" r:id="rId5"/>
    <p:sldId id="260" r:id="rId6"/>
    <p:sldId id="292" r:id="rId7"/>
    <p:sldId id="262" r:id="rId8"/>
    <p:sldId id="279" r:id="rId9"/>
    <p:sldId id="280" r:id="rId10"/>
    <p:sldId id="28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36"/>
    <a:srgbClr val="6ED8EF"/>
    <a:srgbClr val="5D5454"/>
    <a:srgbClr val="270D69"/>
    <a:srgbClr val="E87B0E"/>
    <a:srgbClr val="E6E6E6"/>
    <a:srgbClr val="FF99FF"/>
    <a:srgbClr val="CC99FF"/>
    <a:srgbClr val="FF9900"/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4B097-968D-4A0D-8B55-5FB5273DEB05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A28AB-383A-4FEA-94DC-CCD4C8A5CF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01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E5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" b="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 userDrawn="1"/>
        </p:nvSpPr>
        <p:spPr>
          <a:xfrm>
            <a:off x="685800" y="3699308"/>
            <a:ext cx="7772400" cy="287605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  <a:alpha val="25000"/>
                  <a:lumMod val="70000"/>
                  <a:lumOff val="3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99308"/>
            <a:ext cx="7772400" cy="2855912"/>
          </a:xfrm>
        </p:spPr>
        <p:txBody>
          <a:bodyPr anchor="ctr" anchorCtr="0">
            <a:normAutofit/>
          </a:bodyPr>
          <a:lstStyle>
            <a:lvl1pPr algn="ctr">
              <a:defRPr sz="56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10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763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95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95796"/>
            <a:ext cx="3886200" cy="44811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95796"/>
            <a:ext cx="3886200" cy="44811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79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90946"/>
            <a:ext cx="7886700" cy="13399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59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13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45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398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24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" r="1335" b="17212"/>
          <a:stretch/>
        </p:blipFill>
        <p:spPr>
          <a:xfrm>
            <a:off x="0" y="1"/>
            <a:ext cx="4192510" cy="43059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4305993"/>
            <a:ext cx="6858000" cy="1820486"/>
          </a:xfrm>
        </p:spPr>
        <p:txBody>
          <a:bodyPr anchor="ctr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Объект 14"/>
          <p:cNvSpPr>
            <a:spLocks noGrp="1"/>
          </p:cNvSpPr>
          <p:nvPr>
            <p:ph sz="quarter" idx="13"/>
          </p:nvPr>
        </p:nvSpPr>
        <p:spPr>
          <a:xfrm>
            <a:off x="4538749" y="423949"/>
            <a:ext cx="4189326" cy="3425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248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Багетная рамка 21"/>
          <p:cNvSpPr/>
          <p:nvPr/>
        </p:nvSpPr>
        <p:spPr>
          <a:xfrm rot="19210274">
            <a:off x="8619811" y="62696"/>
            <a:ext cx="244177" cy="244177"/>
          </a:xfrm>
          <a:prstGeom prst="bevel">
            <a:avLst>
              <a:gd name="adj" fmla="val 15530"/>
            </a:avLst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/>
              <a:t>2</a:t>
            </a:r>
            <a:endParaRPr lang="ru-RU" sz="800" dirty="0"/>
          </a:p>
        </p:txBody>
      </p:sp>
      <p:sp>
        <p:nvSpPr>
          <p:cNvPr id="19" name="Багетная рамка 18"/>
          <p:cNvSpPr/>
          <p:nvPr/>
        </p:nvSpPr>
        <p:spPr>
          <a:xfrm rot="549100">
            <a:off x="4591415" y="29953"/>
            <a:ext cx="440668" cy="279400"/>
          </a:xfrm>
          <a:prstGeom prst="bevel">
            <a:avLst>
              <a:gd name="adj" fmla="val 15530"/>
            </a:avLst>
          </a:prstGeom>
          <a:solidFill>
            <a:srgbClr val="CC99FF"/>
          </a:solidFill>
          <a:ln>
            <a:solidFill>
              <a:srgbClr val="CC99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 smtClean="0"/>
              <a:t>Tab</a:t>
            </a:r>
            <a:endParaRPr lang="ru-RU" sz="900" dirty="0"/>
          </a:p>
        </p:txBody>
      </p:sp>
      <p:sp>
        <p:nvSpPr>
          <p:cNvPr id="18" name="Багетная рамка 17"/>
          <p:cNvSpPr/>
          <p:nvPr/>
        </p:nvSpPr>
        <p:spPr>
          <a:xfrm rot="21354383">
            <a:off x="6466242" y="55501"/>
            <a:ext cx="1318003" cy="279400"/>
          </a:xfrm>
          <a:prstGeom prst="bevel">
            <a:avLst>
              <a:gd name="adj" fmla="val 15768"/>
            </a:avLst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агетная рамка 16"/>
          <p:cNvSpPr/>
          <p:nvPr/>
        </p:nvSpPr>
        <p:spPr>
          <a:xfrm rot="1019198">
            <a:off x="8869482" y="179172"/>
            <a:ext cx="244177" cy="244177"/>
          </a:xfrm>
          <a:prstGeom prst="bevel">
            <a:avLst>
              <a:gd name="adj" fmla="val 15530"/>
            </a:avLst>
          </a:prstGeom>
          <a:solidFill>
            <a:srgbClr val="37CBFF"/>
          </a:solidFill>
          <a:ln>
            <a:solidFill>
              <a:srgbClr val="37CB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/>
              <a:t>9</a:t>
            </a:r>
            <a:endParaRPr lang="ru-RU" sz="800" dirty="0"/>
          </a:p>
        </p:txBody>
      </p:sp>
      <p:sp>
        <p:nvSpPr>
          <p:cNvPr id="14" name="Багетная рамка 13"/>
          <p:cNvSpPr/>
          <p:nvPr/>
        </p:nvSpPr>
        <p:spPr>
          <a:xfrm rot="474543">
            <a:off x="8810294" y="6518640"/>
            <a:ext cx="279400" cy="279400"/>
          </a:xfrm>
          <a:prstGeom prst="bevel">
            <a:avLst>
              <a:gd name="adj" fmla="val 1553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Alt</a:t>
            </a:r>
            <a:endParaRPr lang="ru-RU" sz="800" dirty="0"/>
          </a:p>
        </p:txBody>
      </p:sp>
      <p:sp>
        <p:nvSpPr>
          <p:cNvPr id="13" name="Багетная рамка 12"/>
          <p:cNvSpPr/>
          <p:nvPr/>
        </p:nvSpPr>
        <p:spPr>
          <a:xfrm rot="5113579">
            <a:off x="338109" y="11141"/>
            <a:ext cx="279400" cy="279400"/>
          </a:xfrm>
          <a:prstGeom prst="bevel">
            <a:avLst>
              <a:gd name="adj" fmla="val 1553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Ins</a:t>
            </a:r>
            <a:endParaRPr lang="ru-RU" sz="800" dirty="0"/>
          </a:p>
        </p:txBody>
      </p:sp>
      <p:sp>
        <p:nvSpPr>
          <p:cNvPr id="12" name="Багетная рамка 11"/>
          <p:cNvSpPr/>
          <p:nvPr/>
        </p:nvSpPr>
        <p:spPr>
          <a:xfrm rot="1019198">
            <a:off x="59961" y="36839"/>
            <a:ext cx="279400" cy="279400"/>
          </a:xfrm>
          <a:prstGeom prst="bevel">
            <a:avLst>
              <a:gd name="adj" fmla="val 15530"/>
            </a:avLst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Esc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1" name="Багетная рамка 10"/>
          <p:cNvSpPr/>
          <p:nvPr/>
        </p:nvSpPr>
        <p:spPr>
          <a:xfrm rot="20696560">
            <a:off x="31974" y="332756"/>
            <a:ext cx="279400" cy="279400"/>
          </a:xfrm>
          <a:prstGeom prst="bevel">
            <a:avLst>
              <a:gd name="adj" fmla="val 15530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End</a:t>
            </a:r>
            <a:endParaRPr lang="ru-RU" sz="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9505" y="191193"/>
            <a:ext cx="8744990" cy="6475614"/>
          </a:xfrm>
          <a:prstGeom prst="roundRect">
            <a:avLst>
              <a:gd name="adj" fmla="val 6000"/>
            </a:avLst>
          </a:prstGeom>
          <a:solidFill>
            <a:srgbClr val="E5EAF0"/>
          </a:solidFill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9031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14990"/>
            <a:ext cx="7886700" cy="4461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2399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2399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2399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Багетная рамка 14"/>
          <p:cNvSpPr/>
          <p:nvPr/>
        </p:nvSpPr>
        <p:spPr>
          <a:xfrm rot="4193504">
            <a:off x="109104" y="6458160"/>
            <a:ext cx="279400" cy="279400"/>
          </a:xfrm>
          <a:prstGeom prst="bevel">
            <a:avLst>
              <a:gd name="adj" fmla="val 15530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l"/>
            <a:r>
              <a:rPr lang="en-US" sz="800" b="1" dirty="0" smtClean="0"/>
              <a:t>O</a:t>
            </a:r>
          </a:p>
          <a:p>
            <a:pPr algn="r"/>
            <a:r>
              <a:rPr lang="ru-RU" sz="800" b="1" dirty="0" smtClean="0">
                <a:solidFill>
                  <a:srgbClr val="FF0000"/>
                </a:solidFill>
              </a:rPr>
              <a:t>Щ</a:t>
            </a:r>
            <a:endParaRPr lang="ru-RU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84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ln>
            <a:noFill/>
          </a:ln>
          <a:solidFill>
            <a:srgbClr val="002060"/>
          </a:solidFill>
          <a:effectLst>
            <a:glow rad="63500">
              <a:schemeClr val="bg1"/>
            </a:glow>
          </a:effectLst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ГЕО</a:t>
            </a:r>
            <a:r>
              <a:rPr lang="kk-KZ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 ЖҮЙЕЛЕРДЕГІ ДЕРЕКТЕРДІ  ҰЙЫМДАСТЫРУ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72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390831" y="2051043"/>
            <a:ext cx="4189326" cy="14168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32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 жүйесінің анықтамасы, маңызы және талаптары</a:t>
            </a:r>
            <a:endParaRPr lang="ru-RU" sz="3200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3136" y="4586316"/>
            <a:ext cx="84341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Деректерді ұйымдастыру деп әртүрлі мәліметтер мен модельдердің бірегей модельге біріктіру процессін айтады. Оны біріктірудегі мақсат, болашақта әртүрлі технологиялар мен анализдерде қолдануға ыңғайлы болып табылады.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96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674" y="62968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B050"/>
                </a:solidFill>
                <a:effectLst>
                  <a:glow rad="635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ГАЖ-</a:t>
            </a:r>
            <a:r>
              <a:rPr lang="kk-KZ" sz="4000" b="1" dirty="0" smtClean="0">
                <a:solidFill>
                  <a:srgbClr val="00B050"/>
                </a:solidFill>
                <a:effectLst>
                  <a:glow rad="635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дағы деректерді ұйымдастыру</a:t>
            </a:r>
            <a:endParaRPr lang="ru-RU" sz="4000" b="1" dirty="0">
              <a:solidFill>
                <a:srgbClr val="00B050"/>
              </a:solidFill>
              <a:effectLst>
                <a:glow rad="635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36022" y="4551158"/>
            <a:ext cx="2433918" cy="1140774"/>
          </a:xfrm>
          <a:prstGeom prst="rect">
            <a:avLst/>
          </a:prstGeom>
          <a:noFill/>
          <a:ln>
            <a:solidFill>
              <a:srgbClr val="0091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23363" y="2649283"/>
            <a:ext cx="2433918" cy="1140774"/>
          </a:xfrm>
          <a:prstGeom prst="rect">
            <a:avLst/>
          </a:prstGeom>
          <a:noFill/>
          <a:ln>
            <a:solidFill>
              <a:srgbClr val="0091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836022" y="2622605"/>
            <a:ext cx="2433918" cy="1140774"/>
          </a:xfrm>
          <a:prstGeom prst="rect">
            <a:avLst/>
          </a:prstGeom>
          <a:noFill/>
          <a:ln>
            <a:solidFill>
              <a:srgbClr val="0091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43000" y="4380353"/>
            <a:ext cx="2433918" cy="1140774"/>
          </a:xfrm>
          <a:prstGeom prst="rect">
            <a:avLst/>
          </a:prstGeom>
          <a:noFill/>
          <a:ln>
            <a:solidFill>
              <a:srgbClr val="0091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10235" y="4555164"/>
            <a:ext cx="22994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 smtClean="0"/>
              <a:t>Кеңістіктік деректердің көрсетілу формасы</a:t>
            </a:r>
            <a:endParaRPr lang="ru-RU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350577" y="2896504"/>
            <a:ext cx="1653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Деректер</a:t>
            </a:r>
            <a:r>
              <a:rPr lang="ru-RU" dirty="0" smtClean="0"/>
              <a:t> </a:t>
            </a:r>
            <a:r>
              <a:rPr lang="ru-RU" dirty="0" err="1" smtClean="0"/>
              <a:t>типі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543958" y="2969621"/>
            <a:ext cx="1901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err="1" smtClean="0"/>
              <a:t>Деректер</a:t>
            </a:r>
            <a:r>
              <a:rPr lang="ru-RU" dirty="0" smtClean="0"/>
              <a:t> </a:t>
            </a:r>
            <a:r>
              <a:rPr lang="ru-RU" dirty="0" err="1" smtClean="0"/>
              <a:t>моделі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50577" y="4798379"/>
            <a:ext cx="12914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dirty="0" smtClean="0"/>
              <a:t>Деректер  </a:t>
            </a:r>
          </a:p>
          <a:p>
            <a:pPr algn="ctr"/>
            <a:r>
              <a:rPr lang="kk-KZ" dirty="0" smtClean="0"/>
              <a:t>құрылымы</a:t>
            </a: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4612340" y="2138078"/>
            <a:ext cx="80684" cy="33370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4746812" y="3014946"/>
            <a:ext cx="632012" cy="1720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791361" y="5069326"/>
            <a:ext cx="632012" cy="1720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лево 8"/>
          <p:cNvSpPr/>
          <p:nvPr/>
        </p:nvSpPr>
        <p:spPr>
          <a:xfrm>
            <a:off x="3902453" y="3014946"/>
            <a:ext cx="656099" cy="1720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>
            <a:off x="3883683" y="5069326"/>
            <a:ext cx="656099" cy="1720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03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6171" y="2570730"/>
            <a:ext cx="5232587" cy="461665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effectLst>
                  <a:glow rad="635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ГАЖ-</a:t>
            </a:r>
            <a:r>
              <a:rPr lang="kk-KZ" sz="2400" b="1" dirty="0">
                <a:effectLst>
                  <a:glow rad="635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дағы деректерді ұйымдастыру</a:t>
            </a:r>
            <a:endParaRPr lang="ru-RU" sz="2400" b="1" dirty="0"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32391" y="560052"/>
            <a:ext cx="188258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k-KZ" dirty="0" smtClean="0"/>
              <a:t>Картографиялық</a:t>
            </a:r>
            <a:endParaRPr lang="kk-KZ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732391" y="1868114"/>
            <a:ext cx="1792735" cy="36933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r>
              <a:rPr lang="kk-KZ" dirty="0"/>
              <a:t>Мәліметтер типі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732392" y="1256519"/>
            <a:ext cx="1882587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Атрибуттық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4066" y="560052"/>
            <a:ext cx="24788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 smtClean="0"/>
              <a:t>Қабаттар</a:t>
            </a:r>
            <a:endParaRPr lang="kk-KZ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4066" y="1913923"/>
            <a:ext cx="24788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dirty="0"/>
              <a:t>Мәліметтер құрылымы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4066" y="1256519"/>
            <a:ext cx="24788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Топология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4066" y="5643037"/>
            <a:ext cx="24788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 smtClean="0"/>
              <a:t>Гибридтық</a:t>
            </a:r>
            <a:endParaRPr lang="kk-KZ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4066" y="3343854"/>
            <a:ext cx="24788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Мәліметтер моделі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4066" y="3898505"/>
            <a:ext cx="24788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Иерархиялық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4066" y="4479123"/>
            <a:ext cx="24788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Желілік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4066" y="5032304"/>
            <a:ext cx="24788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Реляциондық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4066" y="6242836"/>
            <a:ext cx="24788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Объективтік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181710" y="3288668"/>
            <a:ext cx="356805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Мәліметтердің көрсетілу </a:t>
            </a:r>
            <a:r>
              <a:rPr lang="kk-KZ" dirty="0" smtClean="0"/>
              <a:t>формасы</a:t>
            </a:r>
            <a:endParaRPr lang="kk-KZ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81710" y="3883916"/>
            <a:ext cx="356805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Векторлық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181711" y="4468429"/>
            <a:ext cx="356805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Растрлық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181710" y="5105038"/>
            <a:ext cx="356805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Векторлы</a:t>
            </a:r>
            <a:r>
              <a:rPr lang="ru-RU" dirty="0"/>
              <a:t>-</a:t>
            </a:r>
            <a:r>
              <a:rPr lang="kk-KZ" dirty="0"/>
              <a:t>растрлық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181710" y="5741647"/>
            <a:ext cx="356805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Үшөлшемді 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647263" y="2433918"/>
            <a:ext cx="6111689" cy="45719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647264" y="3137672"/>
            <a:ext cx="6199094" cy="45719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1572637" y="3130385"/>
            <a:ext cx="309282" cy="160463"/>
          </a:xfrm>
          <a:prstGeom prst="down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7628758" y="3137672"/>
            <a:ext cx="309282" cy="160463"/>
          </a:xfrm>
          <a:prstGeom prst="down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верх 24"/>
          <p:cNvSpPr/>
          <p:nvPr/>
        </p:nvSpPr>
        <p:spPr>
          <a:xfrm>
            <a:off x="1562585" y="2301641"/>
            <a:ext cx="309282" cy="173522"/>
          </a:xfrm>
          <a:prstGeom prst="up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верх 25"/>
          <p:cNvSpPr/>
          <p:nvPr/>
        </p:nvSpPr>
        <p:spPr>
          <a:xfrm>
            <a:off x="7519044" y="2306115"/>
            <a:ext cx="309282" cy="173522"/>
          </a:xfrm>
          <a:prstGeom prst="up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верх 28"/>
          <p:cNvSpPr/>
          <p:nvPr/>
        </p:nvSpPr>
        <p:spPr>
          <a:xfrm>
            <a:off x="4703107" y="2433918"/>
            <a:ext cx="309357" cy="136812"/>
          </a:xfrm>
          <a:prstGeom prst="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731312" y="3039682"/>
            <a:ext cx="265653" cy="11776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112168" y="770021"/>
            <a:ext cx="48127" cy="129941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лево 31"/>
          <p:cNvSpPr/>
          <p:nvPr/>
        </p:nvSpPr>
        <p:spPr>
          <a:xfrm>
            <a:off x="2820191" y="749325"/>
            <a:ext cx="291977" cy="106279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лево 32"/>
          <p:cNvSpPr/>
          <p:nvPr/>
        </p:nvSpPr>
        <p:spPr>
          <a:xfrm>
            <a:off x="2820190" y="1366586"/>
            <a:ext cx="291977" cy="106279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832886" y="2069432"/>
            <a:ext cx="327409" cy="4571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 flipH="1">
            <a:off x="3066449" y="3518454"/>
            <a:ext cx="57750" cy="2933146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лево 36"/>
          <p:cNvSpPr/>
          <p:nvPr/>
        </p:nvSpPr>
        <p:spPr>
          <a:xfrm>
            <a:off x="2832886" y="4015442"/>
            <a:ext cx="233563" cy="124758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лево 37"/>
          <p:cNvSpPr/>
          <p:nvPr/>
        </p:nvSpPr>
        <p:spPr>
          <a:xfrm>
            <a:off x="2820190" y="4601410"/>
            <a:ext cx="233563" cy="124758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лево 38"/>
          <p:cNvSpPr/>
          <p:nvPr/>
        </p:nvSpPr>
        <p:spPr>
          <a:xfrm>
            <a:off x="2820189" y="5122495"/>
            <a:ext cx="233563" cy="124758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лево 39"/>
          <p:cNvSpPr/>
          <p:nvPr/>
        </p:nvSpPr>
        <p:spPr>
          <a:xfrm>
            <a:off x="2825870" y="5791237"/>
            <a:ext cx="233563" cy="124758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лево 40"/>
          <p:cNvSpPr/>
          <p:nvPr/>
        </p:nvSpPr>
        <p:spPr>
          <a:xfrm>
            <a:off x="2826538" y="6354603"/>
            <a:ext cx="233563" cy="124758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2834928" y="3486325"/>
            <a:ext cx="289272" cy="4571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 flipH="1">
            <a:off x="4877700" y="3486324"/>
            <a:ext cx="47924" cy="250236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/>
          <p:cNvSpPr/>
          <p:nvPr/>
        </p:nvSpPr>
        <p:spPr>
          <a:xfrm>
            <a:off x="4930260" y="4013469"/>
            <a:ext cx="233563" cy="124758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право 44"/>
          <p:cNvSpPr/>
          <p:nvPr/>
        </p:nvSpPr>
        <p:spPr>
          <a:xfrm>
            <a:off x="4925624" y="4576402"/>
            <a:ext cx="233563" cy="124758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право 45"/>
          <p:cNvSpPr/>
          <p:nvPr/>
        </p:nvSpPr>
        <p:spPr>
          <a:xfrm>
            <a:off x="4936885" y="5251751"/>
            <a:ext cx="233563" cy="124758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право 46"/>
          <p:cNvSpPr/>
          <p:nvPr/>
        </p:nvSpPr>
        <p:spPr>
          <a:xfrm>
            <a:off x="4936885" y="5887611"/>
            <a:ext cx="233563" cy="124758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877700" y="3473334"/>
            <a:ext cx="304010" cy="4571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6404982" y="745708"/>
            <a:ext cx="48127" cy="136781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>
            <a:off x="6453109" y="1372230"/>
            <a:ext cx="279281" cy="107085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право 50"/>
          <p:cNvSpPr/>
          <p:nvPr/>
        </p:nvSpPr>
        <p:spPr>
          <a:xfrm>
            <a:off x="6453109" y="722904"/>
            <a:ext cx="279281" cy="107085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6453109" y="2067806"/>
            <a:ext cx="279281" cy="4571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76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000" b="1" dirty="0" smtClean="0">
                <a:solidFill>
                  <a:srgbClr val="00B050"/>
                </a:solidFill>
                <a:effectLst>
                  <a:glow rad="635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 типі</a:t>
            </a:r>
            <a:endParaRPr lang="ru-RU" sz="4000" b="1" dirty="0">
              <a:solidFill>
                <a:srgbClr val="00B050"/>
              </a:solidFill>
              <a:effectLst>
                <a:glow rad="635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695797"/>
            <a:ext cx="7882304" cy="3073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3200" dirty="0" smtClean="0"/>
              <a:t>ГАЖ </a:t>
            </a:r>
            <a:r>
              <a:rPr lang="en-US" sz="3200" dirty="0" smtClean="0"/>
              <a:t>–</a:t>
            </a:r>
            <a:r>
              <a:rPr lang="ru-RU" sz="3200" dirty="0" smtClean="0"/>
              <a:t> </a:t>
            </a:r>
            <a:r>
              <a:rPr lang="ru-RU" sz="3200" dirty="0" err="1" smtClean="0"/>
              <a:t>ды</a:t>
            </a:r>
            <a:r>
              <a:rPr lang="ru-RU" sz="3200" dirty="0" smtClean="0"/>
              <a:t> </a:t>
            </a:r>
            <a:r>
              <a:rPr lang="ru-RU" sz="3200" dirty="0" err="1" smtClean="0"/>
              <a:t>картографияда</a:t>
            </a:r>
            <a:r>
              <a:rPr lang="ru-RU" sz="3200" dirty="0" smtClean="0"/>
              <a:t> </a:t>
            </a:r>
            <a:r>
              <a:rPr lang="ru-RU" sz="3200" dirty="0" err="1" smtClean="0"/>
              <a:t>қолданғанда</a:t>
            </a:r>
            <a:r>
              <a:rPr lang="ru-RU" sz="3200" dirty="0" smtClean="0"/>
              <a:t>, </a:t>
            </a:r>
            <a:r>
              <a:rPr lang="ru-RU" sz="3200" dirty="0" err="1" smtClean="0"/>
              <a:t>реляционды</a:t>
            </a:r>
            <a:r>
              <a:rPr lang="ru-RU" sz="3200" dirty="0" smtClean="0"/>
              <a:t> </a:t>
            </a:r>
            <a:r>
              <a:rPr lang="ru-RU" sz="3200" dirty="0" err="1" smtClean="0"/>
              <a:t>мәліметтер</a:t>
            </a:r>
            <a:r>
              <a:rPr lang="ru-RU" sz="3200" dirty="0" smtClean="0"/>
              <a:t> </a:t>
            </a:r>
            <a:r>
              <a:rPr lang="ru-RU" sz="3200" dirty="0" err="1" smtClean="0"/>
              <a:t>базасында</a:t>
            </a:r>
            <a:r>
              <a:rPr lang="ru-RU" sz="3200" dirty="0" smtClean="0"/>
              <a:t> </a:t>
            </a:r>
            <a:r>
              <a:rPr lang="ru-RU" sz="3200" dirty="0" err="1" smtClean="0"/>
              <a:t>мәліметтердің</a:t>
            </a:r>
            <a:r>
              <a:rPr lang="ru-RU" sz="3200" dirty="0" smtClean="0"/>
              <a:t> </a:t>
            </a:r>
            <a:r>
              <a:rPr lang="ru-RU" sz="3200" dirty="0" err="1" smtClean="0"/>
              <a:t>екі</a:t>
            </a:r>
            <a:r>
              <a:rPr lang="ru-RU" sz="3200" dirty="0" smtClean="0"/>
              <a:t> </a:t>
            </a:r>
            <a:r>
              <a:rPr lang="ru-RU" sz="3200" dirty="0" err="1" smtClean="0"/>
              <a:t>типі</a:t>
            </a:r>
            <a:r>
              <a:rPr lang="ru-RU" sz="3200" dirty="0" smtClean="0"/>
              <a:t> </a:t>
            </a:r>
            <a:r>
              <a:rPr lang="ru-RU" sz="3200" dirty="0" err="1" smtClean="0"/>
              <a:t>беріледі</a:t>
            </a:r>
            <a:r>
              <a:rPr lang="ru-RU" sz="3200" dirty="0"/>
              <a:t>:</a:t>
            </a:r>
            <a:endParaRPr lang="ru-RU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err="1" smtClean="0"/>
              <a:t>Графикалық</a:t>
            </a:r>
            <a:r>
              <a:rPr lang="ru-RU" sz="3200" dirty="0" smtClean="0"/>
              <a:t> (</a:t>
            </a:r>
            <a:r>
              <a:rPr lang="ru-RU" sz="3200" dirty="0" err="1" smtClean="0"/>
              <a:t>картографиялық</a:t>
            </a:r>
            <a:r>
              <a:rPr lang="ru-RU" sz="3200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err="1" smtClean="0"/>
              <a:t>Атрибутивтік</a:t>
            </a:r>
            <a:r>
              <a:rPr lang="ru-RU" sz="3200" dirty="0" smtClean="0"/>
              <a:t> (</a:t>
            </a:r>
            <a:r>
              <a:rPr lang="ru-RU" sz="3200" dirty="0" err="1" smtClean="0"/>
              <a:t>сипаттамалық</a:t>
            </a:r>
            <a:r>
              <a:rPr lang="ru-RU" sz="3200" dirty="0" smtClean="0"/>
              <a:t> и </a:t>
            </a:r>
            <a:r>
              <a:rPr lang="ru-RU" sz="3200" dirty="0" err="1" smtClean="0"/>
              <a:t>семантикалық</a:t>
            </a:r>
            <a:r>
              <a:rPr lang="ru-RU" sz="3200" dirty="0" smtClean="0"/>
              <a:t>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2435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31387" y="46859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ГАЖ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4000" b="1" dirty="0" smtClean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дағы географиялық мәліметтердің берілу құрылымы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glow rad="635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3953" y="2629160"/>
            <a:ext cx="225188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Идентификатор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71851" y="2485846"/>
            <a:ext cx="20081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kk-KZ" sz="2000" dirty="0" smtClean="0"/>
              <a:t>Картографиялық</a:t>
            </a:r>
          </a:p>
          <a:p>
            <a:pPr algn="ctr"/>
            <a:r>
              <a:rPr lang="kk-KZ" sz="2000" dirty="0" smtClean="0"/>
              <a:t> </a:t>
            </a:r>
            <a:r>
              <a:rPr lang="kk-KZ" sz="2000" dirty="0"/>
              <a:t>мәліметтер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31387" y="3824448"/>
            <a:ext cx="74366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dirty="0"/>
              <a:t>Нүкте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31387" y="4556681"/>
            <a:ext cx="827471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dirty="0"/>
              <a:t>Сызық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1387" y="5372063"/>
            <a:ext cx="1011367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dirty="0"/>
              <a:t>Полигон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842286" y="2496088"/>
            <a:ext cx="1522533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sz="2000" dirty="0"/>
              <a:t>Атрибутивті </a:t>
            </a:r>
            <a:endParaRPr lang="kk-KZ" sz="2000" dirty="0" smtClean="0"/>
          </a:p>
          <a:p>
            <a:r>
              <a:rPr lang="kk-KZ" sz="2000" dirty="0" smtClean="0"/>
              <a:t>мәліметтер</a:t>
            </a:r>
            <a:endParaRPr lang="kk-KZ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641564" y="4301224"/>
            <a:ext cx="57579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dirty="0"/>
              <a:t>Түрі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99408" y="3660266"/>
            <a:ext cx="76572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dirty="0"/>
              <a:t>Атауы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432064" y="4926013"/>
            <a:ext cx="183306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dirty="0"/>
              <a:t>Атрибуттың мәні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32064" y="5603602"/>
            <a:ext cx="186512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dirty="0"/>
              <a:t>Орналасқан жері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437072" y="3203974"/>
            <a:ext cx="136477" cy="2303348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5895833" y="2714271"/>
            <a:ext cx="850919" cy="251036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лево 20"/>
          <p:cNvSpPr/>
          <p:nvPr/>
        </p:nvSpPr>
        <p:spPr>
          <a:xfrm>
            <a:off x="2902859" y="2728972"/>
            <a:ext cx="741094" cy="251035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>
            <a:off x="1742754" y="3916781"/>
            <a:ext cx="577365" cy="184666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лево 22"/>
          <p:cNvSpPr/>
          <p:nvPr/>
        </p:nvSpPr>
        <p:spPr>
          <a:xfrm>
            <a:off x="1776133" y="5418936"/>
            <a:ext cx="577365" cy="184666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лево 23"/>
          <p:cNvSpPr/>
          <p:nvPr/>
        </p:nvSpPr>
        <p:spPr>
          <a:xfrm>
            <a:off x="1742754" y="4672735"/>
            <a:ext cx="577365" cy="184666"/>
          </a:xfrm>
          <a:prstGeom prst="lef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951468" y="3222112"/>
            <a:ext cx="104424" cy="157400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7124131" y="3747384"/>
            <a:ext cx="375277" cy="154128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7124131" y="4397414"/>
            <a:ext cx="375277" cy="154128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005015" y="4721551"/>
            <a:ext cx="946453" cy="7079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909481" y="4721551"/>
            <a:ext cx="109182" cy="118059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6037725" y="5033615"/>
            <a:ext cx="375277" cy="154128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6037724" y="5748015"/>
            <a:ext cx="375277" cy="154128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50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9555" y="995082"/>
            <a:ext cx="8079251" cy="5365376"/>
          </a:xfrm>
        </p:spPr>
        <p:txBody>
          <a:bodyPr>
            <a:normAutofit/>
          </a:bodyPr>
          <a:lstStyle/>
          <a:p>
            <a:pPr algn="just"/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Нүктелі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сандық карта объектісі, оның метрикалық сипаттамасы, бір нүкте координаттарымен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берілген.</a:t>
            </a:r>
          </a:p>
          <a:p>
            <a:pPr algn="just"/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 объект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сандық карта объектісі, оның метрикалық сипаттамасы нүктелерінің координаталары тізбегімен берілген.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Мысалы, жолдар, құбырлар, т.б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Полигонды (аудандық) объектілер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тұйықталған координаталар жинағы түрінде сақталады.</a:t>
            </a:r>
          </a:p>
          <a:p>
            <a:pPr marL="0" indent="0" algn="r">
              <a:buNone/>
            </a:pP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Полигонға мысал келтірсек, белгілі топырақ түрлері,көлдер,ормандар,ғимараттар,пайдаланылмайтын жерлер және т.б.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73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9512" t="13419" r="21269" b="6066"/>
          <a:stretch/>
        </p:blipFill>
        <p:spPr>
          <a:xfrm>
            <a:off x="417249" y="378338"/>
            <a:ext cx="8165575" cy="56909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64524" y="1489245"/>
            <a:ext cx="2388359" cy="8188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11662" y="1529345"/>
            <a:ext cx="1094082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kk-KZ" dirty="0"/>
              <a:t>Нүктелер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20342" y="1862661"/>
            <a:ext cx="22325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(топырақ кескіндері)</a:t>
            </a:r>
            <a:endParaRPr lang="kk-KZ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07474" y="1441874"/>
            <a:ext cx="4681181" cy="9737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20094" y="4230806"/>
            <a:ext cx="2027822" cy="7096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20094" y="4294159"/>
            <a:ext cx="2027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Сызы</a:t>
            </a:r>
            <a:r>
              <a:rPr lang="kk-KZ" dirty="0" smtClean="0"/>
              <a:t>қтар</a:t>
            </a:r>
          </a:p>
          <a:p>
            <a:pPr algn="ctr"/>
            <a:r>
              <a:rPr lang="kk-KZ" dirty="0" smtClean="0"/>
              <a:t>(жолдар)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65799" y="4822506"/>
            <a:ext cx="2266951" cy="9008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831336" y="4940490"/>
            <a:ext cx="213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Полигондар</a:t>
            </a:r>
          </a:p>
          <a:p>
            <a:pPr algn="ctr"/>
            <a:r>
              <a:rPr lang="kk-KZ" dirty="0"/>
              <a:t>(</a:t>
            </a:r>
            <a:r>
              <a:rPr lang="kk-KZ" dirty="0" smtClean="0"/>
              <a:t>экожүйелер)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20094" y="553453"/>
            <a:ext cx="4169264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443453" y="420723"/>
            <a:ext cx="2911642" cy="698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745180" y="757072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000" b="1" dirty="0" smtClean="0"/>
              <a:t>Категориялар объект топтары</a:t>
            </a:r>
          </a:p>
          <a:p>
            <a:endParaRPr lang="kk-KZ" dirty="0" smtClean="0"/>
          </a:p>
          <a:p>
            <a:r>
              <a:rPr lang="kk-KZ" dirty="0" smtClean="0"/>
              <a:t>Категорияларға </a:t>
            </a:r>
            <a:r>
              <a:rPr lang="kk-KZ" dirty="0"/>
              <a:t>бір класстағы объектілердің басқа бір класстың объектілерінен айырмашылығы</a:t>
            </a:r>
          </a:p>
        </p:txBody>
      </p:sp>
    </p:spTree>
    <p:extLst>
      <p:ext uri="{BB962C8B-B14F-4D97-AF65-F5344CB8AC3E}">
        <p14:creationId xmlns:p14="http://schemas.microsoft.com/office/powerpoint/2010/main" val="46380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9086" y="234293"/>
            <a:ext cx="322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Атрибут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94" y="704063"/>
            <a:ext cx="6940363" cy="2293403"/>
          </a:xfrm>
          <a:prstGeom prst="rect">
            <a:avLst/>
          </a:prstGeom>
        </p:spPr>
      </p:pic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1007681" y="4125474"/>
            <a:ext cx="2243796" cy="2217644"/>
            <a:chOff x="2415" y="4497"/>
            <a:chExt cx="2516" cy="2486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3321" y="4497"/>
              <a:ext cx="1610" cy="2486"/>
            </a:xfrm>
            <a:custGeom>
              <a:avLst/>
              <a:gdLst>
                <a:gd name="T0" fmla="*/ 0 w 1610"/>
                <a:gd name="T1" fmla="*/ 2167 h 2486"/>
                <a:gd name="T2" fmla="*/ 7 w 1610"/>
                <a:gd name="T3" fmla="*/ 2486 h 2486"/>
                <a:gd name="T4" fmla="*/ 1610 w 1610"/>
                <a:gd name="T5" fmla="*/ 2486 h 2486"/>
                <a:gd name="T6" fmla="*/ 1610 w 1610"/>
                <a:gd name="T7" fmla="*/ 0 h 2486"/>
                <a:gd name="T8" fmla="*/ 0 w 1610"/>
                <a:gd name="T9" fmla="*/ 7 h 2486"/>
                <a:gd name="T10" fmla="*/ 0 w 1610"/>
                <a:gd name="T11" fmla="*/ 547 h 2486"/>
                <a:gd name="T12" fmla="*/ 62 w 1610"/>
                <a:gd name="T13" fmla="*/ 951 h 2486"/>
                <a:gd name="T14" fmla="*/ 211 w 1610"/>
                <a:gd name="T15" fmla="*/ 1548 h 2486"/>
                <a:gd name="T16" fmla="*/ 116 w 1610"/>
                <a:gd name="T17" fmla="*/ 2119 h 24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10"/>
                <a:gd name="T28" fmla="*/ 0 h 2486"/>
                <a:gd name="T29" fmla="*/ 1610 w 1610"/>
                <a:gd name="T30" fmla="*/ 2486 h 24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10" h="2486">
                  <a:moveTo>
                    <a:pt x="0" y="2167"/>
                  </a:moveTo>
                  <a:lnTo>
                    <a:pt x="7" y="2486"/>
                  </a:lnTo>
                  <a:lnTo>
                    <a:pt x="1610" y="2486"/>
                  </a:lnTo>
                  <a:lnTo>
                    <a:pt x="1610" y="0"/>
                  </a:lnTo>
                  <a:lnTo>
                    <a:pt x="0" y="7"/>
                  </a:lnTo>
                  <a:lnTo>
                    <a:pt x="0" y="547"/>
                  </a:lnTo>
                  <a:lnTo>
                    <a:pt x="62" y="951"/>
                  </a:lnTo>
                  <a:lnTo>
                    <a:pt x="211" y="1548"/>
                  </a:lnTo>
                  <a:lnTo>
                    <a:pt x="116" y="2119"/>
                  </a:lnTo>
                </a:path>
              </a:pathLst>
            </a:custGeom>
            <a:solidFill>
              <a:srgbClr val="CCFFCC"/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415" y="4510"/>
              <a:ext cx="910" cy="1372"/>
            </a:xfrm>
            <a:custGeom>
              <a:avLst/>
              <a:gdLst>
                <a:gd name="T0" fmla="*/ 903 w 910"/>
                <a:gd name="T1" fmla="*/ 5 h 1372"/>
                <a:gd name="T2" fmla="*/ 0 w 910"/>
                <a:gd name="T3" fmla="*/ 0 h 1372"/>
                <a:gd name="T4" fmla="*/ 0 w 910"/>
                <a:gd name="T5" fmla="*/ 1304 h 1372"/>
                <a:gd name="T6" fmla="*/ 217 w 910"/>
                <a:gd name="T7" fmla="*/ 1359 h 1372"/>
                <a:gd name="T8" fmla="*/ 707 w 910"/>
                <a:gd name="T9" fmla="*/ 1372 h 1372"/>
                <a:gd name="T10" fmla="*/ 910 w 910"/>
                <a:gd name="T11" fmla="*/ 938 h 1372"/>
                <a:gd name="T12" fmla="*/ 870 w 910"/>
                <a:gd name="T13" fmla="*/ 326 h 13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0"/>
                <a:gd name="T22" fmla="*/ 0 h 1372"/>
                <a:gd name="T23" fmla="*/ 910 w 910"/>
                <a:gd name="T24" fmla="*/ 1372 h 13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0" h="1372">
                  <a:moveTo>
                    <a:pt x="903" y="5"/>
                  </a:moveTo>
                  <a:lnTo>
                    <a:pt x="0" y="0"/>
                  </a:lnTo>
                  <a:lnTo>
                    <a:pt x="0" y="1304"/>
                  </a:lnTo>
                  <a:lnTo>
                    <a:pt x="217" y="1359"/>
                  </a:lnTo>
                  <a:lnTo>
                    <a:pt x="707" y="1372"/>
                  </a:lnTo>
                  <a:lnTo>
                    <a:pt x="910" y="938"/>
                  </a:lnTo>
                  <a:lnTo>
                    <a:pt x="870" y="326"/>
                  </a:lnTo>
                </a:path>
              </a:pathLst>
            </a:custGeom>
            <a:solidFill>
              <a:srgbClr val="CCFFCC"/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445" y="5638"/>
              <a:ext cx="876" cy="1345"/>
            </a:xfrm>
            <a:custGeom>
              <a:avLst/>
              <a:gdLst>
                <a:gd name="T0" fmla="*/ 876 w 876"/>
                <a:gd name="T1" fmla="*/ 1217 h 1345"/>
                <a:gd name="T2" fmla="*/ 815 w 876"/>
                <a:gd name="T3" fmla="*/ 1345 h 1345"/>
                <a:gd name="T4" fmla="*/ 0 w 876"/>
                <a:gd name="T5" fmla="*/ 1345 h 1345"/>
                <a:gd name="T6" fmla="*/ 0 w 876"/>
                <a:gd name="T7" fmla="*/ 258 h 1345"/>
                <a:gd name="T8" fmla="*/ 68 w 876"/>
                <a:gd name="T9" fmla="*/ 108 h 1345"/>
                <a:gd name="T10" fmla="*/ 190 w 876"/>
                <a:gd name="T11" fmla="*/ 0 h 1345"/>
                <a:gd name="T12" fmla="*/ 286 w 876"/>
                <a:gd name="T13" fmla="*/ 0 h 13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76"/>
                <a:gd name="T22" fmla="*/ 0 h 1345"/>
                <a:gd name="T23" fmla="*/ 876 w 876"/>
                <a:gd name="T24" fmla="*/ 1345 h 13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76" h="1345">
                  <a:moveTo>
                    <a:pt x="876" y="1217"/>
                  </a:moveTo>
                  <a:lnTo>
                    <a:pt x="815" y="1345"/>
                  </a:lnTo>
                  <a:lnTo>
                    <a:pt x="0" y="1345"/>
                  </a:lnTo>
                  <a:lnTo>
                    <a:pt x="0" y="258"/>
                  </a:lnTo>
                  <a:lnTo>
                    <a:pt x="68" y="108"/>
                  </a:lnTo>
                  <a:lnTo>
                    <a:pt x="190" y="0"/>
                  </a:lnTo>
                  <a:lnTo>
                    <a:pt x="286" y="0"/>
                  </a:lnTo>
                </a:path>
              </a:pathLst>
            </a:custGeom>
            <a:solidFill>
              <a:srgbClr val="FFFFFF"/>
            </a:solidFill>
            <a:ln w="19050" cap="rnd" cmpd="sng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2675" y="4875"/>
              <a:ext cx="871" cy="1647"/>
            </a:xfrm>
            <a:custGeom>
              <a:avLst/>
              <a:gdLst>
                <a:gd name="T0" fmla="*/ 467 w 870"/>
                <a:gd name="T1" fmla="*/ 0 h 1646"/>
                <a:gd name="T2" fmla="*/ 299 w 870"/>
                <a:gd name="T3" fmla="*/ 2 h 1646"/>
                <a:gd name="T4" fmla="*/ 136 w 870"/>
                <a:gd name="T5" fmla="*/ 29 h 1646"/>
                <a:gd name="T6" fmla="*/ 55 w 870"/>
                <a:gd name="T7" fmla="*/ 111 h 1646"/>
                <a:gd name="T8" fmla="*/ 14 w 870"/>
                <a:gd name="T9" fmla="*/ 314 h 1646"/>
                <a:gd name="T10" fmla="*/ 0 w 870"/>
                <a:gd name="T11" fmla="*/ 586 h 1646"/>
                <a:gd name="T12" fmla="*/ 55 w 870"/>
                <a:gd name="T13" fmla="*/ 654 h 1646"/>
                <a:gd name="T14" fmla="*/ 136 w 870"/>
                <a:gd name="T15" fmla="*/ 955 h 1646"/>
                <a:gd name="T16" fmla="*/ 177 w 870"/>
                <a:gd name="T17" fmla="*/ 1254 h 1646"/>
                <a:gd name="T18" fmla="*/ 136 w 870"/>
                <a:gd name="T19" fmla="*/ 1444 h 1646"/>
                <a:gd name="T20" fmla="*/ 150 w 870"/>
                <a:gd name="T21" fmla="*/ 1580 h 1646"/>
                <a:gd name="T22" fmla="*/ 272 w 870"/>
                <a:gd name="T23" fmla="*/ 1648 h 1646"/>
                <a:gd name="T24" fmla="*/ 408 w 870"/>
                <a:gd name="T25" fmla="*/ 1648 h 1646"/>
                <a:gd name="T26" fmla="*/ 586 w 870"/>
                <a:gd name="T27" fmla="*/ 1593 h 1646"/>
                <a:gd name="T28" fmla="*/ 831 w 870"/>
                <a:gd name="T29" fmla="*/ 1566 h 1646"/>
                <a:gd name="T30" fmla="*/ 872 w 870"/>
                <a:gd name="T31" fmla="*/ 1213 h 1646"/>
                <a:gd name="T32" fmla="*/ 831 w 870"/>
                <a:gd name="T33" fmla="*/ 833 h 1646"/>
                <a:gd name="T34" fmla="*/ 641 w 870"/>
                <a:gd name="T35" fmla="*/ 545 h 1646"/>
                <a:gd name="T36" fmla="*/ 586 w 870"/>
                <a:gd name="T37" fmla="*/ 138 h 16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70"/>
                <a:gd name="T58" fmla="*/ 0 h 1646"/>
                <a:gd name="T59" fmla="*/ 870 w 870"/>
                <a:gd name="T60" fmla="*/ 1646 h 16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70" h="1646">
                  <a:moveTo>
                    <a:pt x="465" y="0"/>
                  </a:moveTo>
                  <a:lnTo>
                    <a:pt x="299" y="2"/>
                  </a:lnTo>
                  <a:lnTo>
                    <a:pt x="136" y="29"/>
                  </a:lnTo>
                  <a:lnTo>
                    <a:pt x="55" y="111"/>
                  </a:lnTo>
                  <a:lnTo>
                    <a:pt x="14" y="314"/>
                  </a:lnTo>
                  <a:lnTo>
                    <a:pt x="0" y="586"/>
                  </a:lnTo>
                  <a:lnTo>
                    <a:pt x="55" y="654"/>
                  </a:lnTo>
                  <a:lnTo>
                    <a:pt x="136" y="953"/>
                  </a:lnTo>
                  <a:lnTo>
                    <a:pt x="177" y="1252"/>
                  </a:lnTo>
                  <a:lnTo>
                    <a:pt x="136" y="1442"/>
                  </a:lnTo>
                  <a:lnTo>
                    <a:pt x="150" y="1578"/>
                  </a:lnTo>
                  <a:lnTo>
                    <a:pt x="272" y="1646"/>
                  </a:lnTo>
                  <a:lnTo>
                    <a:pt x="408" y="1646"/>
                  </a:lnTo>
                  <a:lnTo>
                    <a:pt x="584" y="1591"/>
                  </a:lnTo>
                  <a:lnTo>
                    <a:pt x="829" y="1564"/>
                  </a:lnTo>
                  <a:lnTo>
                    <a:pt x="870" y="1211"/>
                  </a:lnTo>
                  <a:lnTo>
                    <a:pt x="829" y="831"/>
                  </a:lnTo>
                  <a:lnTo>
                    <a:pt x="639" y="545"/>
                  </a:lnTo>
                  <a:lnTo>
                    <a:pt x="584" y="138"/>
                  </a:lnTo>
                </a:path>
              </a:pathLst>
            </a:custGeom>
            <a:solidFill>
              <a:srgbClr val="99CC00"/>
            </a:solidFill>
            <a:ln w="19050" cap="rnd" cmpd="sng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097" y="4515"/>
              <a:ext cx="625" cy="2468"/>
            </a:xfrm>
            <a:custGeom>
              <a:avLst/>
              <a:gdLst>
                <a:gd name="T0" fmla="*/ 44 w 625"/>
                <a:gd name="T1" fmla="*/ 0 h 2468"/>
                <a:gd name="T2" fmla="*/ 28 w 625"/>
                <a:gd name="T3" fmla="*/ 267 h 2468"/>
                <a:gd name="T4" fmla="*/ 0 w 625"/>
                <a:gd name="T5" fmla="*/ 525 h 2468"/>
                <a:gd name="T6" fmla="*/ 68 w 625"/>
                <a:gd name="T7" fmla="*/ 770 h 2468"/>
                <a:gd name="T8" fmla="*/ 163 w 625"/>
                <a:gd name="T9" fmla="*/ 892 h 2468"/>
                <a:gd name="T10" fmla="*/ 177 w 625"/>
                <a:gd name="T11" fmla="*/ 1041 h 2468"/>
                <a:gd name="T12" fmla="*/ 245 w 625"/>
                <a:gd name="T13" fmla="*/ 1245 h 2468"/>
                <a:gd name="T14" fmla="*/ 354 w 625"/>
                <a:gd name="T15" fmla="*/ 1462 h 2468"/>
                <a:gd name="T16" fmla="*/ 326 w 625"/>
                <a:gd name="T17" fmla="*/ 1775 h 2468"/>
                <a:gd name="T18" fmla="*/ 123 w 625"/>
                <a:gd name="T19" fmla="*/ 2169 h 2468"/>
                <a:gd name="T20" fmla="*/ 54 w 625"/>
                <a:gd name="T21" fmla="*/ 2468 h 2468"/>
                <a:gd name="T22" fmla="*/ 421 w 625"/>
                <a:gd name="T23" fmla="*/ 2468 h 2468"/>
                <a:gd name="T24" fmla="*/ 503 w 625"/>
                <a:gd name="T25" fmla="*/ 2277 h 2468"/>
                <a:gd name="T26" fmla="*/ 544 w 625"/>
                <a:gd name="T27" fmla="*/ 2142 h 2468"/>
                <a:gd name="T28" fmla="*/ 612 w 625"/>
                <a:gd name="T29" fmla="*/ 1965 h 2468"/>
                <a:gd name="T30" fmla="*/ 625 w 625"/>
                <a:gd name="T31" fmla="*/ 1748 h 2468"/>
                <a:gd name="T32" fmla="*/ 625 w 625"/>
                <a:gd name="T33" fmla="*/ 1612 h 2468"/>
                <a:gd name="T34" fmla="*/ 625 w 625"/>
                <a:gd name="T35" fmla="*/ 1422 h 2468"/>
                <a:gd name="T36" fmla="*/ 598 w 625"/>
                <a:gd name="T37" fmla="*/ 1327 h 2468"/>
                <a:gd name="T38" fmla="*/ 544 w 625"/>
                <a:gd name="T39" fmla="*/ 1204 h 2468"/>
                <a:gd name="T40" fmla="*/ 489 w 625"/>
                <a:gd name="T41" fmla="*/ 1041 h 2468"/>
                <a:gd name="T42" fmla="*/ 421 w 625"/>
                <a:gd name="T43" fmla="*/ 919 h 2468"/>
                <a:gd name="T44" fmla="*/ 367 w 625"/>
                <a:gd name="T45" fmla="*/ 688 h 2468"/>
                <a:gd name="T46" fmla="*/ 313 w 625"/>
                <a:gd name="T47" fmla="*/ 498 h 2468"/>
                <a:gd name="T48" fmla="*/ 313 w 625"/>
                <a:gd name="T49" fmla="*/ 362 h 2468"/>
                <a:gd name="T50" fmla="*/ 313 w 625"/>
                <a:gd name="T51" fmla="*/ 240 h 2468"/>
                <a:gd name="T52" fmla="*/ 340 w 625"/>
                <a:gd name="T53" fmla="*/ 104 h 2468"/>
                <a:gd name="T54" fmla="*/ 381 w 625"/>
                <a:gd name="T55" fmla="*/ 9 h 24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625"/>
                <a:gd name="T85" fmla="*/ 0 h 2468"/>
                <a:gd name="T86" fmla="*/ 625 w 625"/>
                <a:gd name="T87" fmla="*/ 2468 h 24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625" h="2468">
                  <a:moveTo>
                    <a:pt x="44" y="0"/>
                  </a:moveTo>
                  <a:lnTo>
                    <a:pt x="28" y="267"/>
                  </a:lnTo>
                  <a:lnTo>
                    <a:pt x="0" y="525"/>
                  </a:lnTo>
                  <a:lnTo>
                    <a:pt x="68" y="770"/>
                  </a:lnTo>
                  <a:lnTo>
                    <a:pt x="163" y="892"/>
                  </a:lnTo>
                  <a:lnTo>
                    <a:pt x="177" y="1041"/>
                  </a:lnTo>
                  <a:lnTo>
                    <a:pt x="245" y="1245"/>
                  </a:lnTo>
                  <a:lnTo>
                    <a:pt x="354" y="1462"/>
                  </a:lnTo>
                  <a:lnTo>
                    <a:pt x="326" y="1775"/>
                  </a:lnTo>
                  <a:lnTo>
                    <a:pt x="123" y="2169"/>
                  </a:lnTo>
                  <a:lnTo>
                    <a:pt x="54" y="2468"/>
                  </a:lnTo>
                  <a:lnTo>
                    <a:pt x="421" y="2468"/>
                  </a:lnTo>
                  <a:lnTo>
                    <a:pt x="503" y="2277"/>
                  </a:lnTo>
                  <a:lnTo>
                    <a:pt x="544" y="2142"/>
                  </a:lnTo>
                  <a:lnTo>
                    <a:pt x="612" y="1965"/>
                  </a:lnTo>
                  <a:lnTo>
                    <a:pt x="625" y="1748"/>
                  </a:lnTo>
                  <a:lnTo>
                    <a:pt x="625" y="1612"/>
                  </a:lnTo>
                  <a:lnTo>
                    <a:pt x="625" y="1422"/>
                  </a:lnTo>
                  <a:lnTo>
                    <a:pt x="598" y="1327"/>
                  </a:lnTo>
                  <a:lnTo>
                    <a:pt x="544" y="1204"/>
                  </a:lnTo>
                  <a:lnTo>
                    <a:pt x="489" y="1041"/>
                  </a:lnTo>
                  <a:lnTo>
                    <a:pt x="421" y="919"/>
                  </a:lnTo>
                  <a:lnTo>
                    <a:pt x="367" y="688"/>
                  </a:lnTo>
                  <a:lnTo>
                    <a:pt x="313" y="498"/>
                  </a:lnTo>
                  <a:lnTo>
                    <a:pt x="313" y="362"/>
                  </a:lnTo>
                  <a:lnTo>
                    <a:pt x="313" y="240"/>
                  </a:lnTo>
                  <a:lnTo>
                    <a:pt x="340" y="104"/>
                  </a:lnTo>
                  <a:lnTo>
                    <a:pt x="381" y="9"/>
                  </a:lnTo>
                </a:path>
              </a:pathLst>
            </a:custGeom>
            <a:solidFill>
              <a:srgbClr val="00FFFF"/>
            </a:solidFill>
            <a:ln w="9525" cap="flat" cmpd="sng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641" y="4605"/>
              <a:ext cx="747" cy="666"/>
            </a:xfrm>
            <a:custGeom>
              <a:avLst/>
              <a:gdLst>
                <a:gd name="T0" fmla="*/ 40 w 747"/>
                <a:gd name="T1" fmla="*/ 259 h 666"/>
                <a:gd name="T2" fmla="*/ 27 w 747"/>
                <a:gd name="T3" fmla="*/ 95 h 666"/>
                <a:gd name="T4" fmla="*/ 122 w 747"/>
                <a:gd name="T5" fmla="*/ 27 h 666"/>
                <a:gd name="T6" fmla="*/ 312 w 747"/>
                <a:gd name="T7" fmla="*/ 0 h 666"/>
                <a:gd name="T8" fmla="*/ 502 w 747"/>
                <a:gd name="T9" fmla="*/ 0 h 666"/>
                <a:gd name="T10" fmla="*/ 652 w 747"/>
                <a:gd name="T11" fmla="*/ 55 h 666"/>
                <a:gd name="T12" fmla="*/ 706 w 747"/>
                <a:gd name="T13" fmla="*/ 190 h 666"/>
                <a:gd name="T14" fmla="*/ 747 w 747"/>
                <a:gd name="T15" fmla="*/ 286 h 666"/>
                <a:gd name="T16" fmla="*/ 665 w 747"/>
                <a:gd name="T17" fmla="*/ 462 h 666"/>
                <a:gd name="T18" fmla="*/ 462 w 747"/>
                <a:gd name="T19" fmla="*/ 503 h 666"/>
                <a:gd name="T20" fmla="*/ 271 w 747"/>
                <a:gd name="T21" fmla="*/ 584 h 666"/>
                <a:gd name="T22" fmla="*/ 231 w 747"/>
                <a:gd name="T23" fmla="*/ 652 h 666"/>
                <a:gd name="T24" fmla="*/ 54 w 747"/>
                <a:gd name="T25" fmla="*/ 666 h 666"/>
                <a:gd name="T26" fmla="*/ 0 w 747"/>
                <a:gd name="T27" fmla="*/ 517 h 666"/>
                <a:gd name="T28" fmla="*/ 0 w 747"/>
                <a:gd name="T29" fmla="*/ 367 h 666"/>
                <a:gd name="T30" fmla="*/ 40 w 747"/>
                <a:gd name="T31" fmla="*/ 259 h 66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47"/>
                <a:gd name="T49" fmla="*/ 0 h 666"/>
                <a:gd name="T50" fmla="*/ 747 w 747"/>
                <a:gd name="T51" fmla="*/ 666 h 66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47" h="666">
                  <a:moveTo>
                    <a:pt x="40" y="259"/>
                  </a:moveTo>
                  <a:lnTo>
                    <a:pt x="27" y="95"/>
                  </a:lnTo>
                  <a:lnTo>
                    <a:pt x="122" y="27"/>
                  </a:lnTo>
                  <a:lnTo>
                    <a:pt x="312" y="0"/>
                  </a:lnTo>
                  <a:lnTo>
                    <a:pt x="502" y="0"/>
                  </a:lnTo>
                  <a:lnTo>
                    <a:pt x="652" y="55"/>
                  </a:lnTo>
                  <a:lnTo>
                    <a:pt x="706" y="190"/>
                  </a:lnTo>
                  <a:lnTo>
                    <a:pt x="747" y="286"/>
                  </a:lnTo>
                  <a:lnTo>
                    <a:pt x="665" y="462"/>
                  </a:lnTo>
                  <a:lnTo>
                    <a:pt x="462" y="503"/>
                  </a:lnTo>
                  <a:lnTo>
                    <a:pt x="271" y="584"/>
                  </a:lnTo>
                  <a:lnTo>
                    <a:pt x="231" y="652"/>
                  </a:lnTo>
                  <a:lnTo>
                    <a:pt x="54" y="666"/>
                  </a:lnTo>
                  <a:lnTo>
                    <a:pt x="0" y="517"/>
                  </a:lnTo>
                  <a:lnTo>
                    <a:pt x="0" y="367"/>
                  </a:lnTo>
                  <a:lnTo>
                    <a:pt x="40" y="259"/>
                  </a:lnTo>
                  <a:close/>
                </a:path>
              </a:pathLst>
            </a:custGeom>
            <a:solidFill>
              <a:srgbClr val="99CC00"/>
            </a:solidFill>
            <a:ln w="19050" cap="rnd" cmpd="sng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3885" y="6371"/>
              <a:ext cx="747" cy="557"/>
            </a:xfrm>
            <a:custGeom>
              <a:avLst/>
              <a:gdLst>
                <a:gd name="T0" fmla="*/ 0 w 747"/>
                <a:gd name="T1" fmla="*/ 231 h 557"/>
                <a:gd name="T2" fmla="*/ 136 w 747"/>
                <a:gd name="T3" fmla="*/ 95 h 557"/>
                <a:gd name="T4" fmla="*/ 313 w 747"/>
                <a:gd name="T5" fmla="*/ 272 h 557"/>
                <a:gd name="T6" fmla="*/ 584 w 747"/>
                <a:gd name="T7" fmla="*/ 0 h 557"/>
                <a:gd name="T8" fmla="*/ 747 w 747"/>
                <a:gd name="T9" fmla="*/ 163 h 557"/>
                <a:gd name="T10" fmla="*/ 313 w 747"/>
                <a:gd name="T11" fmla="*/ 557 h 557"/>
                <a:gd name="T12" fmla="*/ 0 w 747"/>
                <a:gd name="T13" fmla="*/ 231 h 5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7"/>
                <a:gd name="T22" fmla="*/ 0 h 557"/>
                <a:gd name="T23" fmla="*/ 747 w 747"/>
                <a:gd name="T24" fmla="*/ 557 h 5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7" h="557">
                  <a:moveTo>
                    <a:pt x="0" y="231"/>
                  </a:moveTo>
                  <a:lnTo>
                    <a:pt x="136" y="95"/>
                  </a:lnTo>
                  <a:lnTo>
                    <a:pt x="313" y="272"/>
                  </a:lnTo>
                  <a:lnTo>
                    <a:pt x="584" y="0"/>
                  </a:lnTo>
                  <a:lnTo>
                    <a:pt x="747" y="163"/>
                  </a:lnTo>
                  <a:lnTo>
                    <a:pt x="313" y="557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FF6600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4225" y="5026"/>
              <a:ext cx="693" cy="1345"/>
            </a:xfrm>
            <a:custGeom>
              <a:avLst/>
              <a:gdLst>
                <a:gd name="T0" fmla="*/ 0 w 693"/>
                <a:gd name="T1" fmla="*/ 1345 h 1345"/>
                <a:gd name="T2" fmla="*/ 122 w 693"/>
                <a:gd name="T3" fmla="*/ 1223 h 1345"/>
                <a:gd name="T4" fmla="*/ 204 w 693"/>
                <a:gd name="T5" fmla="*/ 1128 h 1345"/>
                <a:gd name="T6" fmla="*/ 258 w 693"/>
                <a:gd name="T7" fmla="*/ 979 h 1345"/>
                <a:gd name="T8" fmla="*/ 258 w 693"/>
                <a:gd name="T9" fmla="*/ 883 h 1345"/>
                <a:gd name="T10" fmla="*/ 258 w 693"/>
                <a:gd name="T11" fmla="*/ 720 h 1345"/>
                <a:gd name="T12" fmla="*/ 258 w 693"/>
                <a:gd name="T13" fmla="*/ 585 h 1345"/>
                <a:gd name="T14" fmla="*/ 285 w 693"/>
                <a:gd name="T15" fmla="*/ 394 h 1345"/>
                <a:gd name="T16" fmla="*/ 340 w 693"/>
                <a:gd name="T17" fmla="*/ 286 h 1345"/>
                <a:gd name="T18" fmla="*/ 435 w 693"/>
                <a:gd name="T19" fmla="*/ 163 h 1345"/>
                <a:gd name="T20" fmla="*/ 557 w 693"/>
                <a:gd name="T21" fmla="*/ 68 h 1345"/>
                <a:gd name="T22" fmla="*/ 693 w 693"/>
                <a:gd name="T23" fmla="*/ 0 h 13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93"/>
                <a:gd name="T37" fmla="*/ 0 h 1345"/>
                <a:gd name="T38" fmla="*/ 693 w 693"/>
                <a:gd name="T39" fmla="*/ 1345 h 134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93" h="1345">
                  <a:moveTo>
                    <a:pt x="0" y="1345"/>
                  </a:moveTo>
                  <a:lnTo>
                    <a:pt x="122" y="1223"/>
                  </a:lnTo>
                  <a:lnTo>
                    <a:pt x="204" y="1128"/>
                  </a:lnTo>
                  <a:lnTo>
                    <a:pt x="258" y="979"/>
                  </a:lnTo>
                  <a:lnTo>
                    <a:pt x="258" y="883"/>
                  </a:lnTo>
                  <a:lnTo>
                    <a:pt x="258" y="720"/>
                  </a:lnTo>
                  <a:lnTo>
                    <a:pt x="258" y="585"/>
                  </a:lnTo>
                  <a:lnTo>
                    <a:pt x="285" y="394"/>
                  </a:lnTo>
                  <a:lnTo>
                    <a:pt x="340" y="286"/>
                  </a:lnTo>
                  <a:lnTo>
                    <a:pt x="435" y="163"/>
                  </a:lnTo>
                  <a:lnTo>
                    <a:pt x="557" y="68"/>
                  </a:lnTo>
                  <a:lnTo>
                    <a:pt x="693" y="0"/>
                  </a:ln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4672887" y="3198342"/>
            <a:ext cx="3781002" cy="4471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dirty="0" err="1" smtClean="0"/>
              <a:t>Атрибутивтік</a:t>
            </a:r>
            <a:r>
              <a:rPr lang="ru-RU" dirty="0" smtClean="0"/>
              <a:t> </a:t>
            </a:r>
            <a:r>
              <a:rPr lang="ru-RU" dirty="0" err="1" smtClean="0"/>
              <a:t>деректері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23" name="Group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9817636"/>
              </p:ext>
            </p:extLst>
          </p:nvPr>
        </p:nvGraphicFramePr>
        <p:xfrm>
          <a:off x="4464924" y="3703166"/>
          <a:ext cx="3843602" cy="2834640"/>
        </p:xfrm>
        <a:graphic>
          <a:graphicData uri="http://schemas.openxmlformats.org/drawingml/2006/table">
            <a:tbl>
              <a:tblPr/>
              <a:tblGrid>
                <a:gridCol w="134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4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6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Идентификатор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Характеристики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4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Река …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34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Луг …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34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Здание …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34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34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4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967213" y="3291366"/>
            <a:ext cx="2702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Сандық картаның объектілері 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660932" y="4334203"/>
            <a:ext cx="200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56958" y="4307029"/>
            <a:ext cx="41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446509" y="5943037"/>
            <a:ext cx="20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824300" y="4853313"/>
            <a:ext cx="280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133149" y="5856939"/>
            <a:ext cx="337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509328" y="5323497"/>
            <a:ext cx="32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2292774" y="5013984"/>
            <a:ext cx="430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cxnSp>
        <p:nvCxnSpPr>
          <p:cNvPr id="36" name="Скругленная соединительная линия 35"/>
          <p:cNvCxnSpPr>
            <a:stCxn id="5" idx="4"/>
          </p:cNvCxnSpPr>
          <p:nvPr/>
        </p:nvCxnSpPr>
        <p:spPr>
          <a:xfrm>
            <a:off x="1815662" y="4131718"/>
            <a:ext cx="2857225" cy="46565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кругленная соединительная линия 37"/>
          <p:cNvCxnSpPr>
            <a:stCxn id="31" idx="2"/>
          </p:cNvCxnSpPr>
          <p:nvPr/>
        </p:nvCxnSpPr>
        <p:spPr>
          <a:xfrm rot="5400000" flipH="1" flipV="1">
            <a:off x="3329685" y="4192226"/>
            <a:ext cx="369332" cy="2012848"/>
          </a:xfrm>
          <a:prstGeom prst="curvedConnector4">
            <a:avLst>
              <a:gd name="adj1" fmla="val -61896"/>
              <a:gd name="adj2" fmla="val 5534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кругленная соединительная линия 39"/>
          <p:cNvCxnSpPr/>
          <p:nvPr/>
        </p:nvCxnSpPr>
        <p:spPr>
          <a:xfrm flipV="1">
            <a:off x="2767224" y="5323497"/>
            <a:ext cx="1905663" cy="80420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00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305" t="5147" r="20028" b="7905"/>
          <a:stretch/>
        </p:blipFill>
        <p:spPr>
          <a:xfrm>
            <a:off x="376515" y="470647"/>
            <a:ext cx="4338881" cy="34962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8995" t="13603" r="20235" b="12868"/>
          <a:stretch/>
        </p:blipFill>
        <p:spPr>
          <a:xfrm>
            <a:off x="4235822" y="3469341"/>
            <a:ext cx="4309245" cy="29314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9099" t="15625" r="20132" b="5699"/>
          <a:stretch/>
        </p:blipFill>
        <p:spPr>
          <a:xfrm>
            <a:off x="5035008" y="692524"/>
            <a:ext cx="3510059" cy="25549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0781" y="4935070"/>
            <a:ext cx="2850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/>
              <a:t>Атрибутивті мәліметтердің мысалы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25035" y="1223682"/>
            <a:ext cx="1304365" cy="430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80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рганизация данных в ГИС (Лапин ДА 12ГД-2)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Клавиатура" id="{F26DBFD6-43B9-478F-8F8D-170F213E122F}" vid="{DD39142D-9279-4B33-A4E5-E39706405DE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Организация данных в ГИС (Лапин ДА 12ГД-2)</Template>
  <TotalTime>3045</TotalTime>
  <Words>249</Words>
  <Application>Microsoft Office PowerPoint</Application>
  <PresentationFormat>Экран (4:3)</PresentationFormat>
  <Paragraphs>80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Tahoma</vt:lpstr>
      <vt:lpstr>Times New Roman</vt:lpstr>
      <vt:lpstr>Wingdings</vt:lpstr>
      <vt:lpstr>Организация данных в ГИС (Лапин ДА 12ГД-2)</vt:lpstr>
      <vt:lpstr>ГЕОАҚПАРАТТЫҚ ЖҮЙЕЛЕРДЕГІ ДЕРЕКТЕРДІ  ҰЙЫМДАСТЫРУ</vt:lpstr>
      <vt:lpstr>Презентация PowerPoint</vt:lpstr>
      <vt:lpstr>ГАЖ-дағы деректерді ұйымдастыру</vt:lpstr>
      <vt:lpstr>Презентация PowerPoint</vt:lpstr>
      <vt:lpstr>Мәліметтер типі</vt:lpstr>
      <vt:lpstr>ГАЖ-дағы географиялық мәліметтердің берілу құрылымы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ДАННЫХ В ГЕОИНФОРМАЦИОННЫХ СИСТЕМАХ</dc:title>
  <dc:creator>User</dc:creator>
  <cp:lastModifiedBy>user</cp:lastModifiedBy>
  <cp:revision>86</cp:revision>
  <dcterms:created xsi:type="dcterms:W3CDTF">2015-05-09T03:48:34Z</dcterms:created>
  <dcterms:modified xsi:type="dcterms:W3CDTF">2020-01-13T09:13:35Z</dcterms:modified>
</cp:coreProperties>
</file>